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5" r:id="rId9"/>
    <p:sldId id="267" r:id="rId10"/>
    <p:sldId id="266" r:id="rId11"/>
    <p:sldId id="263" r:id="rId12"/>
    <p:sldId id="264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6"/>
    <p:restoredTop sz="75211"/>
  </p:normalViewPr>
  <p:slideViewPr>
    <p:cSldViewPr snapToGrid="0" snapToObjects="1">
      <p:cViewPr varScale="1">
        <p:scale>
          <a:sx n="62" d="100"/>
          <a:sy n="62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8DA-ADE5-AF4A-B05D-E25097F78082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D9B3-850E-A34A-A051-270C9BEB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www.marsbands.com</a:t>
            </a:r>
            <a:r>
              <a:rPr lang="en-US" dirty="0"/>
              <a:t>/2011/10/97-million-and-counting/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(nearly 100 million recorded songs!)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datajobs.com</a:t>
            </a:r>
            <a:r>
              <a:rPr lang="en-US" dirty="0"/>
              <a:t>/data-science-repo/Recommender-Systems-%5BNetflix%5D.pdf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 rank score ranges from 0 to 1, with lower scores being better.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 A rank score of 0.5 reflects a model no better than random.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Model performance is compared to a baseline of simply recommending the most popular artists.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of data means few examples to train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Therefore, I limited my dataset to producers with greater than 5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top 4 producers in the dataset, and we can see that their recommendations are very unique to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62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6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96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21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3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5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47d70ea-c633-42e9-96ef-3d963b917349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screenshotscdn.firefoxusercontent.com/images/a0f197a6-e958-48f8-9936-479d449911f6.png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0e12147-2594-4ac2-800f-2b38e6b499d8.png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A12-301B-FF42-8D40-05B9BD4E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TAILORED SAMPLE RECOMMENDATIONS FOR MUSIC PRODUCERS</a:t>
            </a:r>
          </a:p>
        </p:txBody>
      </p:sp>
    </p:spTree>
    <p:extLst>
      <p:ext uri="{BB962C8B-B14F-4D97-AF65-F5344CB8AC3E}">
        <p14:creationId xmlns:p14="http://schemas.microsoft.com/office/powerpoint/2010/main" val="37105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CC91C9-597C-D84C-B1C1-124C8190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63" y="705199"/>
            <a:ext cx="8681431" cy="57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866-7835-C843-9AE5-446AB7E9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718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Recommendations Are Tailored BY Genre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7F781-89E8-0D47-891D-1F4DD1B30026}"/>
              </a:ext>
            </a:extLst>
          </p:cNvPr>
          <p:cNvGrpSpPr/>
          <p:nvPr/>
        </p:nvGrpSpPr>
        <p:grpSpPr>
          <a:xfrm>
            <a:off x="456751" y="2547286"/>
            <a:ext cx="11278498" cy="3902987"/>
            <a:chOff x="491136" y="587857"/>
            <a:chExt cx="11278498" cy="390298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ABEA8-46BF-8142-923B-8477E0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36" y="587857"/>
              <a:ext cx="3922599" cy="3902987"/>
            </a:xfrm>
            <a:prstGeom prst="rect">
              <a:avLst/>
            </a:prstGeom>
          </p:spPr>
        </p:pic>
        <p:pic>
          <p:nvPicPr>
            <p:cNvPr id="1028" name="Picture 4" descr="https://screenshotscdn.firefoxusercontent.com/images/547d70ea-c633-42e9-96ef-3d963b917349.png">
              <a:hlinkClick r:id="rId3"/>
              <a:extLst>
                <a:ext uri="{FF2B5EF4-FFF2-40B4-BE49-F238E27FC236}">
                  <a16:creationId xmlns:a16="http://schemas.microsoft.com/office/drawing/2014/main" id="{AC3EE18B-E9BB-6744-A4EC-2488D7D9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0563" y="587857"/>
              <a:ext cx="3863956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reenshotscdn.firefoxusercontent.com/images/a0f197a6-e958-48f8-9936-479d449911f6.png">
              <a:hlinkClick r:id="rId5"/>
              <a:extLst>
                <a:ext uri="{FF2B5EF4-FFF2-40B4-BE49-F238E27FC236}">
                  <a16:creationId xmlns:a16="http://schemas.microsoft.com/office/drawing/2014/main" id="{717A8B97-5455-5A41-BE94-690915A0A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6032" y="587857"/>
              <a:ext cx="3073602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F97FC7-A178-C144-92AA-8F74B9428BB3}"/>
                </a:ext>
              </a:extLst>
            </p:cNvPr>
            <p:cNvSpPr/>
            <p:nvPr/>
          </p:nvSpPr>
          <p:spPr>
            <a:xfrm>
              <a:off x="2896045" y="2376058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540105-6F0B-DE42-83A6-C9305C813E01}"/>
                </a:ext>
              </a:extLst>
            </p:cNvPr>
            <p:cNvSpPr/>
            <p:nvPr/>
          </p:nvSpPr>
          <p:spPr>
            <a:xfrm>
              <a:off x="10198260" y="3826035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2EEC59-71B5-6E46-8171-D411F12276FA}"/>
              </a:ext>
            </a:extLst>
          </p:cNvPr>
          <p:cNvSpPr txBox="1"/>
          <p:nvPr/>
        </p:nvSpPr>
        <p:spPr>
          <a:xfrm>
            <a:off x="456751" y="2023354"/>
            <a:ext cx="392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Hip 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B6983-4197-3845-AE16-207B6A1CD5CE}"/>
              </a:ext>
            </a:extLst>
          </p:cNvPr>
          <p:cNvSpPr txBox="1"/>
          <p:nvPr/>
        </p:nvSpPr>
        <p:spPr>
          <a:xfrm>
            <a:off x="4620189" y="2023354"/>
            <a:ext cx="382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E9A47-1E9E-4242-8902-6B8E0A94A61F}"/>
              </a:ext>
            </a:extLst>
          </p:cNvPr>
          <p:cNvSpPr txBox="1"/>
          <p:nvPr/>
        </p:nvSpPr>
        <p:spPr>
          <a:xfrm>
            <a:off x="8661647" y="2023354"/>
            <a:ext cx="307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60939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331980C-CDBA-6944-BA64-C8143DD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0" y="466674"/>
            <a:ext cx="9280840" cy="135575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Recommendations Are better tailored FOR Producers with more samples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99C0A-C8AE-F14D-8DF2-81B6C73354A2}"/>
              </a:ext>
            </a:extLst>
          </p:cNvPr>
          <p:cNvGrpSpPr/>
          <p:nvPr/>
        </p:nvGrpSpPr>
        <p:grpSpPr>
          <a:xfrm>
            <a:off x="164368" y="2606428"/>
            <a:ext cx="11863264" cy="3851879"/>
            <a:chOff x="262343" y="479266"/>
            <a:chExt cx="11863264" cy="3851879"/>
          </a:xfrm>
        </p:grpSpPr>
        <p:pic>
          <p:nvPicPr>
            <p:cNvPr id="4" name="Picture 8" descr="https://screenshotscdn.firefoxusercontent.com/images/50e12147-2594-4ac2-800f-2b38e6b499d8.png">
              <a:hlinkClick r:id="rId3"/>
              <a:extLst>
                <a:ext uri="{FF2B5EF4-FFF2-40B4-BE49-F238E27FC236}">
                  <a16:creationId xmlns:a16="http://schemas.microsoft.com/office/drawing/2014/main" id="{E42F3882-7FA1-0E4F-9905-1AE11BDEA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2343" y="484491"/>
              <a:ext cx="2909987" cy="384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B251A70-CE9C-874B-B5A5-0D00DE0B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3816" y="479266"/>
              <a:ext cx="2909988" cy="3846237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D800AA3-36A7-814D-9D59-C0A12C01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5619" y="479266"/>
              <a:ext cx="2909988" cy="3846237"/>
            </a:xfrm>
            <a:prstGeom prst="rect">
              <a:avLst/>
            </a:prstGeom>
          </p:spPr>
        </p:pic>
        <p:pic>
          <p:nvPicPr>
            <p:cNvPr id="2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97147AD-8074-8B4B-99FD-9E1616C7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4060" y="484908"/>
              <a:ext cx="2909988" cy="384623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1D9F59-7176-8B4D-82A5-7DBBD0D52BB6}"/>
                </a:ext>
              </a:extLst>
            </p:cNvPr>
            <p:cNvSpPr/>
            <p:nvPr/>
          </p:nvSpPr>
          <p:spPr>
            <a:xfrm>
              <a:off x="1690891" y="4003172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9589D8-DA3F-7A42-AA1D-54781E322DD3}"/>
                </a:ext>
              </a:extLst>
            </p:cNvPr>
            <p:cNvSpPr/>
            <p:nvPr/>
          </p:nvSpPr>
          <p:spPr>
            <a:xfrm>
              <a:off x="4738891" y="367508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869450-24D4-7B4E-8150-6CFF92D2046C}"/>
                </a:ext>
              </a:extLst>
            </p:cNvPr>
            <p:cNvSpPr/>
            <p:nvPr/>
          </p:nvSpPr>
          <p:spPr>
            <a:xfrm>
              <a:off x="10670613" y="88256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4AA0BB-8562-0045-8C12-4B1B92F9C5CC}"/>
                </a:ext>
              </a:extLst>
            </p:cNvPr>
            <p:cNvSpPr/>
            <p:nvPr/>
          </p:nvSpPr>
          <p:spPr>
            <a:xfrm>
              <a:off x="10682491" y="3622837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0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2CB1-F14B-714C-80BC-AFB39E92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40" y="672863"/>
            <a:ext cx="9863847" cy="1188720"/>
          </a:xfrm>
        </p:spPr>
        <p:txBody>
          <a:bodyPr/>
          <a:lstStyle/>
          <a:p>
            <a:r>
              <a:rPr lang="en-US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22CF-2D4B-EF4B-B44E-A78443E8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140" y="2268394"/>
            <a:ext cx="9863847" cy="4424236"/>
          </a:xfrm>
        </p:spPr>
        <p:txBody>
          <a:bodyPr>
            <a:normAutofit/>
          </a:bodyPr>
          <a:lstStyle/>
          <a:p>
            <a:r>
              <a:rPr lang="en-US" sz="2400" dirty="0"/>
              <a:t>My model scores much better than random and is similar to popularity.</a:t>
            </a:r>
          </a:p>
          <a:p>
            <a:endParaRPr lang="en-US" sz="2400" dirty="0"/>
          </a:p>
          <a:p>
            <a:r>
              <a:rPr lang="en-US" sz="2400" dirty="0"/>
              <a:t>However, many of its’ recommendations are lacking in diversity.</a:t>
            </a:r>
          </a:p>
          <a:p>
            <a:endParaRPr lang="en-US" sz="2400" dirty="0"/>
          </a:p>
          <a:p>
            <a:r>
              <a:rPr lang="en-US" sz="2400" dirty="0"/>
              <a:t>Furthermore, it is not effective for producers with few sampled artists.</a:t>
            </a:r>
          </a:p>
          <a:p>
            <a:endParaRPr lang="en-US" sz="2400" dirty="0"/>
          </a:p>
          <a:p>
            <a:r>
              <a:rPr lang="en-US" sz="2400" dirty="0"/>
              <a:t>A multi-level ensemble recommender with content filtering may help to address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29918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05-3A04-3847-8CF0-4EB1FAF1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similar 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2D239-AB4E-D443-B698-E26C90FD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18" y="2484190"/>
            <a:ext cx="3175000" cy="380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3E51F-AB4C-FB42-884C-DDA1E91DFC85}"/>
              </a:ext>
            </a:extLst>
          </p:cNvPr>
          <p:cNvSpPr txBox="1"/>
          <p:nvPr/>
        </p:nvSpPr>
        <p:spPr>
          <a:xfrm>
            <a:off x="7569819" y="3244334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brother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655A3-1EF3-4F40-B136-F27E6CEFBB1B}"/>
              </a:ext>
            </a:extLst>
          </p:cNvPr>
          <p:cNvSpPr txBox="1"/>
          <p:nvPr/>
        </p:nvSpPr>
        <p:spPr>
          <a:xfrm>
            <a:off x="7569819" y="4250979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protege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06BA-1519-C24B-A76C-061B84A7EBFF}"/>
              </a:ext>
            </a:extLst>
          </p:cNvPr>
          <p:cNvSpPr txBox="1"/>
          <p:nvPr/>
        </p:nvSpPr>
        <p:spPr>
          <a:xfrm>
            <a:off x="7569819" y="5523976"/>
            <a:ext cx="18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together</a:t>
            </a:r>
          </a:p>
        </p:txBody>
      </p:sp>
    </p:spTree>
    <p:extLst>
      <p:ext uri="{BB962C8B-B14F-4D97-AF65-F5344CB8AC3E}">
        <p14:creationId xmlns:p14="http://schemas.microsoft.com/office/powerpoint/2010/main" val="29703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156341D3-23C5-474D-AA0D-2668A2E4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" r="1" b="1"/>
          <a:stretch/>
        </p:blipFill>
        <p:spPr>
          <a:xfrm>
            <a:off x="2763981" y="559588"/>
            <a:ext cx="9261764" cy="5738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11E2B-B921-5E4E-9F30-0CF996A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34639"/>
            <a:ext cx="2604655" cy="157110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42323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8E0-EE46-F644-9FBD-9CB72D3E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4639"/>
            <a:ext cx="4312501" cy="1862052"/>
          </a:xfrm>
        </p:spPr>
        <p:txBody>
          <a:bodyPr>
            <a:noAutofit/>
          </a:bodyPr>
          <a:lstStyle/>
          <a:p>
            <a:r>
              <a:rPr lang="en-US" sz="3200" dirty="0"/>
              <a:t>recommenders help USERS Choose From Many options   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BCA56B17-F398-244C-B210-649A357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2" r="1" b="1"/>
          <a:stretch/>
        </p:blipFill>
        <p:spPr>
          <a:xfrm>
            <a:off x="4312501" y="-22328"/>
            <a:ext cx="7657826" cy="6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08E97D-7CE7-7442-8277-A027E41E52E9}"/>
              </a:ext>
            </a:extLst>
          </p:cNvPr>
          <p:cNvSpPr/>
          <p:nvPr/>
        </p:nvSpPr>
        <p:spPr>
          <a:xfrm rot="18344026">
            <a:off x="6645310" y="742512"/>
            <a:ext cx="3574361" cy="7227625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49562-3D66-9345-A71E-DAC44B2B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335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F8062-47E6-7E48-B2A0-5301A39B97E2}"/>
              </a:ext>
            </a:extLst>
          </p:cNvPr>
          <p:cNvSpPr/>
          <p:nvPr/>
        </p:nvSpPr>
        <p:spPr>
          <a:xfrm>
            <a:off x="904358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C7C8-8ABC-4145-9E93-01CA06E4B12D}"/>
              </a:ext>
            </a:extLst>
          </p:cNvPr>
          <p:cNvSpPr/>
          <p:nvPr/>
        </p:nvSpPr>
        <p:spPr>
          <a:xfrm>
            <a:off x="5475079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Collaborative Filtering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CDFB2-9A36-F94E-81F3-AE285BE5CB14}"/>
              </a:ext>
            </a:extLst>
          </p:cNvPr>
          <p:cNvSpPr/>
          <p:nvPr/>
        </p:nvSpPr>
        <p:spPr>
          <a:xfrm>
            <a:off x="2693053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Explicit Feedback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34595-F3F2-2B48-B2E4-456F2D9E230D}"/>
              </a:ext>
            </a:extLst>
          </p:cNvPr>
          <p:cNvSpPr/>
          <p:nvPr/>
        </p:nvSpPr>
        <p:spPr>
          <a:xfrm>
            <a:off x="8066518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Implicit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15C9-A7EA-2B4C-A349-18E8C1B4F969}"/>
              </a:ext>
            </a:extLst>
          </p:cNvPr>
          <p:cNvCxnSpPr>
            <a:endCxn id="8" idx="0"/>
          </p:cNvCxnSpPr>
          <p:nvPr/>
        </p:nvCxnSpPr>
        <p:spPr>
          <a:xfrm flipH="1">
            <a:off x="4272559" y="3224463"/>
            <a:ext cx="1202520" cy="150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094C38-EB3A-E74D-888A-D8957C0FA6D7}"/>
              </a:ext>
            </a:extLst>
          </p:cNvPr>
          <p:cNvCxnSpPr>
            <a:cxnSpLocks/>
          </p:cNvCxnSpPr>
          <p:nvPr/>
        </p:nvCxnSpPr>
        <p:spPr>
          <a:xfrm>
            <a:off x="8634087" y="3224462"/>
            <a:ext cx="1188786" cy="1480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9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B10BB-CB6B-FB41-87E1-EF44A3DB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365536"/>
            <a:ext cx="4207996" cy="100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932CD-9753-C44A-8E2B-1C2B8494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8" y="1851776"/>
            <a:ext cx="4190744" cy="12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71942-1746-9849-BE69-21B9E8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1" y="3476462"/>
            <a:ext cx="2136915" cy="1933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4C941-B72C-D24E-BEB1-15524CF4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15" y="770911"/>
            <a:ext cx="4014165" cy="120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1D2CC9-23F6-E548-8D5B-3E6EE4F8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72" y="5391874"/>
            <a:ext cx="4385795" cy="1154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E9361-D837-174B-BC24-6CB5AF460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52" b="39244"/>
          <a:stretch/>
        </p:blipFill>
        <p:spPr>
          <a:xfrm>
            <a:off x="6737015" y="4502641"/>
            <a:ext cx="5237736" cy="1562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C5C3A-856E-0141-BE4F-3798DE97C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15" y="2147625"/>
            <a:ext cx="4042848" cy="1142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A3F2F-6767-3843-8867-14C4B11C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735" y="3457053"/>
            <a:ext cx="4042845" cy="13700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FD5B6-7DA2-D246-A067-FC202248DDE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34673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9D516A-7F19-5440-A951-4B55E6B6A7AD}"/>
              </a:ext>
            </a:extLst>
          </p:cNvPr>
          <p:cNvCxnSpPr>
            <a:cxnSpLocks/>
          </p:cNvCxnSpPr>
          <p:nvPr/>
        </p:nvCxnSpPr>
        <p:spPr>
          <a:xfrm flipV="1">
            <a:off x="6346738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29BA-364C-674C-B5A9-703DB7E1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04" y="2555909"/>
            <a:ext cx="3363974" cy="1728044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Data Collection</a:t>
            </a:r>
          </a:p>
        </p:txBody>
      </p:sp>
      <p:pic>
        <p:nvPicPr>
          <p:cNvPr id="1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3584-79EC-7840-95F7-4422E8BC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00" y="-18137"/>
            <a:ext cx="8113437" cy="68761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104779-538C-EA40-BEC2-C6727439B5D5}"/>
              </a:ext>
            </a:extLst>
          </p:cNvPr>
          <p:cNvCxnSpPr/>
          <p:nvPr/>
        </p:nvCxnSpPr>
        <p:spPr>
          <a:xfrm>
            <a:off x="3075709" y="5721929"/>
            <a:ext cx="8088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FC25B5-5E38-A04D-8860-C38488800AAE}"/>
              </a:ext>
            </a:extLst>
          </p:cNvPr>
          <p:cNvCxnSpPr>
            <a:cxnSpLocks/>
          </p:cNvCxnSpPr>
          <p:nvPr/>
        </p:nvCxnSpPr>
        <p:spPr>
          <a:xfrm flipH="1">
            <a:off x="10590200" y="831274"/>
            <a:ext cx="9506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anielnee.com/wp-content/uploads/2015/04/Matrix-Factorisation-1.png">
            <a:extLst>
              <a:ext uri="{FF2B5EF4-FFF2-40B4-BE49-F238E27FC236}">
                <a16:creationId xmlns:a16="http://schemas.microsoft.com/office/drawing/2014/main" id="{E5D7B0B9-E802-C04D-88A7-A90125FD7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57" b="85714" l="36678" r="43092">
                        <a14:foregroundMark x1="36678" y1="56071" x2="36678" y2="56071"/>
                        <a14:foregroundMark x1="38158" y1="55714" x2="38158" y2="55714"/>
                        <a14:foregroundMark x1="38487" y1="55714" x2="38487" y2="55714"/>
                        <a14:foregroundMark x1="39803" y1="56429" x2="39803" y2="56429"/>
                        <a14:foregroundMark x1="39803" y1="56429" x2="39803" y2="56429"/>
                        <a14:foregroundMark x1="39474" y1="54643" x2="39474" y2="54643"/>
                        <a14:foregroundMark x1="41118" y1="55714" x2="41118" y2="55714"/>
                        <a14:foregroundMark x1="40789" y1="60000" x2="40789" y2="60000"/>
                        <a14:foregroundMark x1="39967" y1="63214" x2="39967" y2="63214"/>
                        <a14:foregroundMark x1="38980" y1="62500" x2="38980" y2="62500"/>
                        <a14:foregroundMark x1="37171" y1="62500" x2="37171" y2="62500"/>
                        <a14:foregroundMark x1="37171" y1="60714" x2="37171" y2="60714"/>
                        <a14:foregroundMark x1="38651" y1="60714" x2="38651" y2="60714"/>
                        <a14:foregroundMark x1="40132" y1="61429" x2="40132" y2="61429"/>
                        <a14:foregroundMark x1="41283" y1="61071" x2="41283" y2="61071"/>
                        <a14:foregroundMark x1="41283" y1="63214" x2="41283" y2="6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2" t="23492" r="55973" b="7157"/>
          <a:stretch/>
        </p:blipFill>
        <p:spPr bwMode="auto">
          <a:xfrm>
            <a:off x="6090538" y="768906"/>
            <a:ext cx="671181" cy="286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AD4B83-E011-9848-BA3C-2B4C9448EBEC}"/>
              </a:ext>
            </a:extLst>
          </p:cNvPr>
          <p:cNvSpPr/>
          <p:nvPr/>
        </p:nvSpPr>
        <p:spPr>
          <a:xfrm>
            <a:off x="3222765" y="894596"/>
            <a:ext cx="2623707" cy="26910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1 0 0 0 0 0 0 0 1 1 0 0 1 0 0 0 1 0 0 1 0 0 0 0 0 0 1 0 1 0 0 0 0 1 0 1 0 0 0 0 0 0 1 0 1 0 1 1 0 1 1 0 1 0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98065-C670-9449-81D6-397ECF5D38B1}"/>
              </a:ext>
            </a:extLst>
          </p:cNvPr>
          <p:cNvSpPr/>
          <p:nvPr/>
        </p:nvSpPr>
        <p:spPr>
          <a:xfrm>
            <a:off x="7143072" y="894596"/>
            <a:ext cx="762705" cy="2691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Producer Matrix</a:t>
            </a:r>
          </a:p>
        </p:txBody>
      </p:sp>
      <p:pic>
        <p:nvPicPr>
          <p:cNvPr id="3076" name="Picture 4" descr="http://danielnee.com/wp-content/uploads/2015/04/Matrix-Factorisation-1.png">
            <a:extLst>
              <a:ext uri="{FF2B5EF4-FFF2-40B4-BE49-F238E27FC236}">
                <a16:creationId xmlns:a16="http://schemas.microsoft.com/office/drawing/2014/main" id="{F0B74201-437C-574C-B2D9-9C1A3D534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8" t="33979" r="41744" b="56623"/>
          <a:stretch/>
        </p:blipFill>
        <p:spPr bwMode="auto">
          <a:xfrm>
            <a:off x="8592212" y="2036755"/>
            <a:ext cx="305082" cy="3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08504-25DC-1D48-ACED-29824568CB9A}"/>
              </a:ext>
            </a:extLst>
          </p:cNvPr>
          <p:cNvSpPr/>
          <p:nvPr/>
        </p:nvSpPr>
        <p:spPr>
          <a:xfrm rot="5400000">
            <a:off x="10317304" y="998643"/>
            <a:ext cx="805710" cy="25474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Sampled Artist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FE744-3954-884D-8446-4368D1290FD3}"/>
              </a:ext>
            </a:extLst>
          </p:cNvPr>
          <p:cNvSpPr/>
          <p:nvPr/>
        </p:nvSpPr>
        <p:spPr>
          <a:xfrm rot="16200000">
            <a:off x="-1252912" y="2055466"/>
            <a:ext cx="2691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Producers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16C41-D8E8-2E41-B569-944702C0667E}"/>
              </a:ext>
            </a:extLst>
          </p:cNvPr>
          <p:cNvSpPr/>
          <p:nvPr/>
        </p:nvSpPr>
        <p:spPr>
          <a:xfrm>
            <a:off x="3222764" y="563458"/>
            <a:ext cx="262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Sampled Artists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6D26E8-18CF-174F-AA91-BFB7DB79173D}"/>
              </a:ext>
            </a:extLst>
          </p:cNvPr>
          <p:cNvGrpSpPr/>
          <p:nvPr/>
        </p:nvGrpSpPr>
        <p:grpSpPr>
          <a:xfrm>
            <a:off x="3265107" y="986652"/>
            <a:ext cx="2169849" cy="2423302"/>
            <a:chOff x="3169093" y="3886830"/>
            <a:chExt cx="2169849" cy="2423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A0E7AF-5F9E-5F49-AE8F-9FBB01EFBB5E}"/>
                </a:ext>
              </a:extLst>
            </p:cNvPr>
            <p:cNvSpPr/>
            <p:nvPr/>
          </p:nvSpPr>
          <p:spPr>
            <a:xfrm>
              <a:off x="3169093" y="3886830"/>
              <a:ext cx="244066" cy="289685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64129-9CE3-1540-A36C-4C5846954A0B}"/>
                </a:ext>
              </a:extLst>
            </p:cNvPr>
            <p:cNvSpPr/>
            <p:nvPr/>
          </p:nvSpPr>
          <p:spPr>
            <a:xfrm>
              <a:off x="5094876" y="4330183"/>
              <a:ext cx="244066" cy="289685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4257C8-82D4-3A49-A204-1B3ECAC2DD46}"/>
                </a:ext>
              </a:extLst>
            </p:cNvPr>
            <p:cNvSpPr/>
            <p:nvPr/>
          </p:nvSpPr>
          <p:spPr>
            <a:xfrm>
              <a:off x="4817782" y="5168388"/>
              <a:ext cx="244066" cy="289685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9F20D2-7858-0941-A63A-EF769B51CBF8}"/>
                </a:ext>
              </a:extLst>
            </p:cNvPr>
            <p:cNvSpPr/>
            <p:nvPr/>
          </p:nvSpPr>
          <p:spPr>
            <a:xfrm>
              <a:off x="4270523" y="6020447"/>
              <a:ext cx="244066" cy="289685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6118CD-76B8-2F43-AE83-7CC8255E4F8E}"/>
                </a:ext>
              </a:extLst>
            </p:cNvPr>
            <p:cNvSpPr/>
            <p:nvPr/>
          </p:nvSpPr>
          <p:spPr>
            <a:xfrm>
              <a:off x="3720675" y="6013520"/>
              <a:ext cx="244066" cy="28968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01ABD8-E018-0949-B892-1A7422980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6" t="24241" r="75092" b="45455"/>
          <a:stretch/>
        </p:blipFill>
        <p:spPr>
          <a:xfrm>
            <a:off x="4195128" y="3628718"/>
            <a:ext cx="602673" cy="498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2EA34A-A745-D942-8F73-162647C6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8" t="25054" r="60326" b="45905"/>
          <a:stretch/>
        </p:blipFill>
        <p:spPr>
          <a:xfrm>
            <a:off x="10460386" y="2718910"/>
            <a:ext cx="519545" cy="477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F6672E-7814-024E-8EB5-6F088D1CA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07" t="15196" r="64406" b="45662"/>
          <a:stretch/>
        </p:blipFill>
        <p:spPr>
          <a:xfrm>
            <a:off x="7191915" y="3629068"/>
            <a:ext cx="665018" cy="6442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574A0AE-DF75-6E42-AD18-27130C44BA08}"/>
              </a:ext>
            </a:extLst>
          </p:cNvPr>
          <p:cNvSpPr/>
          <p:nvPr/>
        </p:nvSpPr>
        <p:spPr>
          <a:xfrm>
            <a:off x="255839" y="885566"/>
            <a:ext cx="2623707" cy="26910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1 0 0 0 0 0 0 0 5 9 0 0 3 0 0 0 2 0 0 1 0 0 0 0 0 0 1 0 4 0 0 0 0 2 0 3 0 0 0 0 0 0 1 0 1 0 8 7 0 1 1 0 1 0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9B90DF-00C6-1246-8FDD-EE8B564A1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4" t="24241" r="81218" b="45455"/>
          <a:stretch/>
        </p:blipFill>
        <p:spPr>
          <a:xfrm>
            <a:off x="1204877" y="3668117"/>
            <a:ext cx="643412" cy="498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D86BED-8FD9-1648-BA9B-4F0E24218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" t="885" r="55700" b="12580"/>
          <a:stretch/>
        </p:blipFill>
        <p:spPr>
          <a:xfrm>
            <a:off x="2380028" y="4684154"/>
            <a:ext cx="7742779" cy="205673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64D154-4F01-8A42-81D5-DB6092A6B725}"/>
              </a:ext>
            </a:extLst>
          </p:cNvPr>
          <p:cNvSpPr/>
          <p:nvPr/>
        </p:nvSpPr>
        <p:spPr>
          <a:xfrm>
            <a:off x="242741" y="555329"/>
            <a:ext cx="262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Sampled Artists</a:t>
            </a:r>
          </a:p>
        </p:txBody>
      </p:sp>
    </p:spTree>
    <p:extLst>
      <p:ext uri="{BB962C8B-B14F-4D97-AF65-F5344CB8AC3E}">
        <p14:creationId xmlns:p14="http://schemas.microsoft.com/office/powerpoint/2010/main" val="2492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95C-F204-504B-AD82-24F5BB9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040"/>
            <a:ext cx="3325091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Ranking the Model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12E34-1343-0D45-BF63-7788D7746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9753" y="2328541"/>
            <a:ext cx="6373091" cy="2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4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2712-3B38-FE43-8EE2-41283D42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72798"/>
            <a:ext cx="8749145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Model Performance Hampered by Sparsity of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8C94C-49C1-974F-9F88-81072B54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67" y="1537560"/>
            <a:ext cx="4648832" cy="104598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071E1-94DF-3D47-B7DF-004150BA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3547"/>
            <a:ext cx="5953985" cy="40951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0D025-B00F-F846-AA9A-CB7BF8009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873" y="2573851"/>
            <a:ext cx="5918996" cy="41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5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{D3435A4E-1A14-3A4E-8D9F-B16260BAA7F8}tf10001120</Template>
  <TotalTime>477</TotalTime>
  <Words>371</Words>
  <Application>Microsoft Macintosh PowerPoint</Application>
  <PresentationFormat>Widescreen</PresentationFormat>
  <Paragraphs>54</Paragraphs>
  <Slides>14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TAILORED SAMPLE RECOMMENDATIONS FOR MUSIC PRODUCERS</vt:lpstr>
      <vt:lpstr>What is Sampling?</vt:lpstr>
      <vt:lpstr>recommenders help USERS Choose From Many options   </vt:lpstr>
      <vt:lpstr>Types of Recommendation Systems</vt:lpstr>
      <vt:lpstr>PowerPoint Presentation</vt:lpstr>
      <vt:lpstr>Data Collection</vt:lpstr>
      <vt:lpstr>PowerPoint Presentation</vt:lpstr>
      <vt:lpstr>Ranking the Model</vt:lpstr>
      <vt:lpstr>Model Performance Hampered by Sparsity of Data</vt:lpstr>
      <vt:lpstr>PowerPoint Presentation</vt:lpstr>
      <vt:lpstr>Recommendations Are Tailored BY Genre</vt:lpstr>
      <vt:lpstr>Recommendations Are better tailored FOR Producers with more samples</vt:lpstr>
      <vt:lpstr>Conclusion and Future steps</vt:lpstr>
      <vt:lpstr>Finding similar producers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SAMPLE RECOMMENDATIONS FOR MUSIC PRODUCERS</dc:title>
  <dc:creator>Kerr, Jesse S.</dc:creator>
  <cp:lastModifiedBy>Kerr, Jesse S.</cp:lastModifiedBy>
  <cp:revision>9</cp:revision>
  <dcterms:created xsi:type="dcterms:W3CDTF">2019-04-15T20:11:57Z</dcterms:created>
  <dcterms:modified xsi:type="dcterms:W3CDTF">2019-04-18T18:01:26Z</dcterms:modified>
</cp:coreProperties>
</file>